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Heebo Light" pitchFamily="2" charset="-79"/>
      <p:regular r:id="rId14"/>
    </p:embeddedFont>
    <p:embeddedFont>
      <p:font typeface="Montserrat" panose="00000500000000000000" pitchFamily="2" charset="0"/>
      <p:regular r:id="rId15"/>
    </p:embeddedFont>
    <p:embeddedFont>
      <p:font typeface="Montserrat Light" panose="00000400000000000000" pitchFamily="2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29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AD2EB-D3D9-6AAA-29C9-7F3BAF115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217" y="7693182"/>
            <a:ext cx="1902183" cy="50296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b="7859"/>
          <a:stretch>
            <a:fillRect/>
          </a:stretch>
        </p:blipFill>
        <p:spPr>
          <a:xfrm>
            <a:off x="8842917" y="0"/>
            <a:ext cx="5787483" cy="81961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19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4450" b="1" u="sng" dirty="0"/>
          </a:p>
        </p:txBody>
      </p:sp>
      <p:sp>
        <p:nvSpPr>
          <p:cNvPr id="4" name="Text 1"/>
          <p:cNvSpPr/>
          <p:nvPr/>
        </p:nvSpPr>
        <p:spPr>
          <a:xfrm>
            <a:off x="793790" y="803672"/>
            <a:ext cx="7556421" cy="4114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600" b="1" u="sng" spc="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N.A.I.N.A</a:t>
            </a:r>
            <a:r>
              <a:rPr lang="en-US" sz="6600" b="1" u="sng" spc="600" dirty="0"/>
              <a:t> </a:t>
            </a:r>
          </a:p>
          <a:p>
            <a:pPr>
              <a:lnSpc>
                <a:spcPts val="7700"/>
              </a:lnSpc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Neural Accessibility &amp; </a:t>
            </a:r>
            <a:r>
              <a:rPr lang="en-US" sz="4400" dirty="0">
                <a:solidFill>
                  <a:srgbClr val="F2F0F4"/>
                </a:solidFill>
                <a:latin typeface="Montserrat" pitchFamily="34" charset="0"/>
              </a:rPr>
              <a:t>Interaction for Natural Assistance</a:t>
            </a:r>
          </a:p>
          <a:p>
            <a:pPr>
              <a:lnSpc>
                <a:spcPct val="250000"/>
              </a:lnSpc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</a:rPr>
              <a:t>Team Name: </a:t>
            </a:r>
            <a:r>
              <a:rPr lang="en-US" sz="2800" dirty="0" err="1">
                <a:solidFill>
                  <a:srgbClr val="F2F0F4"/>
                </a:solidFill>
                <a:latin typeface="Montserrat" pitchFamily="34" charset="0"/>
              </a:rPr>
              <a:t>HangmanxRooster</a:t>
            </a:r>
            <a:endParaRPr lang="en-US" sz="2800" dirty="0">
              <a:solidFill>
                <a:srgbClr val="F2F0F4"/>
              </a:solidFill>
              <a:latin typeface="Montserrat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2F0F4"/>
                </a:solidFill>
                <a:latin typeface="Montserrat" pitchFamily="34" charset="0"/>
              </a:rPr>
              <a:t>Member Name: </a:t>
            </a:r>
            <a:r>
              <a:rPr lang="en-US" i="1" spc="300" dirty="0">
                <a:solidFill>
                  <a:srgbClr val="F2F0F4"/>
                </a:solidFill>
                <a:latin typeface="Montserrat" pitchFamily="34" charset="0"/>
              </a:rPr>
              <a:t>Yugansh Joshi </a:t>
            </a:r>
            <a:r>
              <a:rPr lang="en-US" sz="1400" i="1" spc="300" dirty="0">
                <a:solidFill>
                  <a:srgbClr val="F2F0F4"/>
                </a:solidFill>
                <a:latin typeface="Montserrat" pitchFamily="34" charset="0"/>
              </a:rPr>
              <a:t>(</a:t>
            </a:r>
            <a:r>
              <a:rPr lang="en-IN" sz="1400" i="1" spc="300" dirty="0">
                <a:solidFill>
                  <a:srgbClr val="F2F0F4"/>
                </a:solidFill>
                <a:latin typeface="Montserrat" pitchFamily="34" charset="0"/>
              </a:rPr>
              <a:t>Frontend &amp; User Experience) </a:t>
            </a:r>
            <a:r>
              <a:rPr lang="en-IN" i="1" spc="300" dirty="0">
                <a:solidFill>
                  <a:srgbClr val="F2F0F4"/>
                </a:solidFill>
                <a:latin typeface="Montserrat" pitchFamily="34" charset="0"/>
              </a:rPr>
              <a:t>Vansh Bansal</a:t>
            </a:r>
            <a:r>
              <a:rPr lang="en-IN" sz="1400" i="1" spc="300" dirty="0">
                <a:solidFill>
                  <a:srgbClr val="F2F0F4"/>
                </a:solidFill>
                <a:latin typeface="Montserrat" pitchFamily="34" charset="0"/>
              </a:rPr>
              <a:t>(AI &amp; Processing)</a:t>
            </a:r>
            <a:endParaRPr lang="en-US" sz="1400" i="1" spc="300" dirty="0">
              <a:solidFill>
                <a:srgbClr val="F2F0F4"/>
              </a:solidFill>
              <a:latin typeface="Montserrat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330779" y="14453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137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317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091FD8C-F3E3-7987-E471-9D251D7C3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217" y="7693182"/>
            <a:ext cx="1902183" cy="50296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1961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028" y="747355"/>
            <a:ext cx="7931944" cy="1082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Lives Through Technology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6028" y="2175867"/>
            <a:ext cx="2499598" cy="571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1.3B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73549" y="2963585"/>
            <a:ext cx="21645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Impact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06028" y="3337917"/>
            <a:ext cx="2499598" cy="830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People worldwide who will benefit from improved digital accessibility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322082" y="2175867"/>
            <a:ext cx="2499717" cy="571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3489603" y="2963585"/>
            <a:ext cx="21645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 Rate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3322082" y="3337917"/>
            <a:ext cx="249971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OCR and gesture recognition precision achieved in testing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38255" y="2175867"/>
            <a:ext cx="2499598" cy="571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</a:t>
            </a:r>
            <a:endParaRPr lang="en-US" sz="4450" dirty="0"/>
          </a:p>
        </p:txBody>
      </p:sp>
      <p:sp>
        <p:nvSpPr>
          <p:cNvPr id="11" name="Text 8"/>
          <p:cNvSpPr/>
          <p:nvPr/>
        </p:nvSpPr>
        <p:spPr>
          <a:xfrm>
            <a:off x="6205776" y="2963585"/>
            <a:ext cx="21645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Barrier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038255" y="3337917"/>
            <a:ext cx="2499598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Free, open-source solution accessible to everyone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06028" y="4428411"/>
            <a:ext cx="7931944" cy="2240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700" dirty="0">
                <a:solidFill>
                  <a:srgbClr val="EEE27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a more inclusive digital future, one interaction at a time.</a:t>
            </a:r>
            <a:endParaRPr lang="en-US" sz="4700" dirty="0"/>
          </a:p>
        </p:txBody>
      </p:sp>
      <p:sp>
        <p:nvSpPr>
          <p:cNvPr id="14" name="Text 11"/>
          <p:cNvSpPr/>
          <p:nvPr/>
        </p:nvSpPr>
        <p:spPr>
          <a:xfrm>
            <a:off x="606028" y="6928366"/>
            <a:ext cx="7931944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N.A.I.N.A represents more than technological innovation – it's a commitment to human dignity and equal access to information. Together, we can eliminate digital barriers forever.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B65D2-4EF8-1214-553C-C0A50316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217" y="7693182"/>
            <a:ext cx="1902183" cy="502964"/>
          </a:xfrm>
          <a:prstGeom prst="rect">
            <a:avLst/>
          </a:prstGeom>
        </p:spPr>
      </p:pic>
      <p:pic>
        <p:nvPicPr>
          <p:cNvPr id="1026" name="Picture 2" descr="Thank You Water Photos, Download The BEST Free Thank You Water Stock ...">
            <a:extLst>
              <a:ext uri="{FF2B5EF4-FFF2-40B4-BE49-F238E27FC236}">
                <a16:creationId xmlns:a16="http://schemas.microsoft.com/office/drawing/2014/main" id="{A49D1353-DEB1-7661-7805-EDEC3A53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454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7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4523"/>
            <a:ext cx="62656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Accessibility Crisis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220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Barriers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0142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Over 1.3 billion people worldwide face daily digital accessibility challenges. Current solutions are fragmented, expensive, or require specialized hardware that many cannot access.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942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Text recognition struggles with handwritten content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364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Limited sign language support across platforms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78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Poor integration between assistive technologies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248614"/>
            <a:ext cx="6244709" cy="416313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790" y="69220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gap between digital innovation and inclusive design continues to widen, leaving millions behind.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25C3ED-B7B3-B0FA-7F11-E4730376C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217" y="7693182"/>
            <a:ext cx="1902183" cy="50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4560"/>
            <a:ext cx="5957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N.A.I.N.A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4069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comprehensive AI-powered accessibility platform that breaks down digital barriers through intelligent recognition and adaptive interaction.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7923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622358"/>
            <a:ext cx="4287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Optical Character Recognition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11277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text extraction from images and live camera feeds with 95%+ accuracy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38792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622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Integration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411277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 text-to-speech and speech-to-text powered by Web Speech API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299829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5534263"/>
            <a:ext cx="39578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 Language Recognition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6024682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 gesture detection and interpretation using advanced computer vision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29982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5534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Adaptive Interface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602468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Dynamic font adjustment and screen reader optimization for personalized experiences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77BDC2-604A-7404-8CC0-0E30745C6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751" y="7799665"/>
            <a:ext cx="1817649" cy="3810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F4A750-7A18-843A-DD27-3B7B97B69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217" y="7693182"/>
            <a:ext cx="1902183" cy="50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1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5156835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Mission &amp; Vision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8" y="4364236"/>
            <a:ext cx="6502003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1518" y="4511516"/>
            <a:ext cx="31743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 Digital Barriers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seamless accessibility experiences for users with visual, hearing, and motor impairments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60" y="4364236"/>
            <a:ext cx="6502122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6760" y="4511516"/>
            <a:ext cx="34510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Universal Design Principles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 technology that works for everyone, regardless of ability or device limitations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8" y="6259354"/>
            <a:ext cx="6502003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1518" y="6426994"/>
            <a:ext cx="31723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 Independence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users to navigate digital spaces confidently without external assistance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60" y="6259354"/>
            <a:ext cx="6502122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16760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Scale Global Impact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7416760" y="686645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Reach millions of users worldwide through accessible, affordable technology solutions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EB6D30-D455-4C74-263A-726D5BEE6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8217" y="7693182"/>
            <a:ext cx="1902183" cy="50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3050"/>
            <a:ext cx="7283529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Powerful Technology Stack</a:t>
            </a:r>
            <a:endParaRPr lang="en-US" sz="42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7" y="1832848"/>
            <a:ext cx="6297454" cy="41982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829" y="1832848"/>
            <a:ext cx="539115" cy="5391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94502" y="196084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Languages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394502" y="2513409"/>
            <a:ext cx="5488781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JavaScript ES6+ for robust client-side functionality and responsive user interactions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829" y="3634502"/>
            <a:ext cx="539115" cy="5391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94502" y="3762494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Framework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8394502" y="4315063"/>
            <a:ext cx="5488781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Tailwind CSS for rapid, accessible styling with built-in responsive design patterns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829" y="5436156"/>
            <a:ext cx="539115" cy="5391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94502" y="5564148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AI/ML Libraries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8394502" y="6116717"/>
            <a:ext cx="5488781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TensorFlow.js, Tesseract.js, and Fingerpose for intelligent recognition capabilities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54737" y="7291626"/>
            <a:ext cx="131209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Built with </a:t>
            </a:r>
            <a:r>
              <a:rPr lang="en-US" sz="1650" dirty="0">
                <a:solidFill>
                  <a:srgbClr val="EEE27D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Web Speech API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natural voice interactions and optimized for cross-platform compatibility.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D1D05E-0E8A-0B40-AF99-B617218CD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9368" y="7715484"/>
            <a:ext cx="1902183" cy="50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852" y="417790"/>
            <a:ext cx="3866198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</a:t>
            </a:r>
            <a:endParaRPr lang="en-US" sz="29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221" y="1196459"/>
            <a:ext cx="11089958" cy="765750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587" y="5126113"/>
            <a:ext cx="406996" cy="4069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2968" y="6944878"/>
            <a:ext cx="3052474" cy="381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Multimodal Input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044435" y="7434970"/>
            <a:ext cx="3269539" cy="305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Camera, mic, and text sources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000" y="4542751"/>
            <a:ext cx="406997" cy="4069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67814" y="2004746"/>
            <a:ext cx="3052474" cy="381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Processing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4459282" y="2494837"/>
            <a:ext cx="3269539" cy="61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OCR, speech &amp; gesture modules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412" y="5126113"/>
            <a:ext cx="406997" cy="4069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96227" y="6944878"/>
            <a:ext cx="3052474" cy="381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Layer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6887694" y="7434970"/>
            <a:ext cx="3269540" cy="61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Fuse and contextualize modalities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8825" y="4542751"/>
            <a:ext cx="406997" cy="40699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424640" y="2309993"/>
            <a:ext cx="3052474" cy="381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 Output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9316107" y="2800085"/>
            <a:ext cx="3269540" cy="305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TTS, visual display, haptics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531852" y="9024818"/>
            <a:ext cx="1356669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intelligent pipeline processes multiple input modalities simultaneously, ensuring users can interact through their preferred method while receiving output in their optimal format.</a:t>
            </a:r>
            <a:endParaRPr lang="en-US" sz="11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F6F464-80CD-7EE0-4184-9293D28B7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8217" y="7693182"/>
            <a:ext cx="1902183" cy="50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566976"/>
            <a:ext cx="594336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Revolutionary Features</a:t>
            </a:r>
            <a:endParaRPr lang="en-US" sz="4050" b="1" dirty="0"/>
          </a:p>
        </p:txBody>
      </p:sp>
      <p:sp>
        <p:nvSpPr>
          <p:cNvPr id="4" name="Shape 1"/>
          <p:cNvSpPr/>
          <p:nvPr/>
        </p:nvSpPr>
        <p:spPr>
          <a:xfrm>
            <a:off x="6208038" y="1520547"/>
            <a:ext cx="3747254" cy="2687717"/>
          </a:xfrm>
          <a:prstGeom prst="roundRect">
            <a:avLst>
              <a:gd name="adj" fmla="val 322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55" y="1734264"/>
            <a:ext cx="618530" cy="61853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776" y="1869519"/>
            <a:ext cx="278368" cy="3479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21755" y="255889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OCR Engine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6421755" y="3004780"/>
            <a:ext cx="3319820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text recognition from camera feeds with instant audio feedback and visual highlighting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10161389" y="1520547"/>
            <a:ext cx="3747373" cy="2687717"/>
          </a:xfrm>
          <a:prstGeom prst="roundRect">
            <a:avLst>
              <a:gd name="adj" fmla="val 322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106" y="1734264"/>
            <a:ext cx="618530" cy="61853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5128" y="1869519"/>
            <a:ext cx="278368" cy="34790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75106" y="2558891"/>
            <a:ext cx="260127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Gesture Intelligence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10375106" y="3004780"/>
            <a:ext cx="331993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hand tracking recognizes sign language and custom gestures for intuitive control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6208038" y="4414361"/>
            <a:ext cx="7700724" cy="2357795"/>
          </a:xfrm>
          <a:prstGeom prst="roundRect">
            <a:avLst>
              <a:gd name="adj" fmla="val 36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755" y="4628078"/>
            <a:ext cx="618530" cy="618530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776" y="4763333"/>
            <a:ext cx="278368" cy="347901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21755" y="5452705"/>
            <a:ext cx="348019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Voice Integration</a:t>
            </a:r>
            <a:endParaRPr lang="en-US" sz="2000" dirty="0"/>
          </a:p>
        </p:txBody>
      </p:sp>
      <p:sp>
        <p:nvSpPr>
          <p:cNvPr id="18" name="Text 9"/>
          <p:cNvSpPr/>
          <p:nvPr/>
        </p:nvSpPr>
        <p:spPr>
          <a:xfrm>
            <a:off x="6421755" y="5898594"/>
            <a:ext cx="7273290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Bidirectional speech processing with natural language understanding and contextual responses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6208038" y="7004090"/>
            <a:ext cx="77007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27D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Innovation meets inclusion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– technology that adapts to human diversity rather than forcing conformity.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BC732E-BEDF-A0C4-E16F-359467B409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28217" y="7693182"/>
            <a:ext cx="1902183" cy="50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065" y="556379"/>
            <a:ext cx="6108859" cy="632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Roadmap</a:t>
            </a:r>
            <a:endParaRPr lang="en-US" sz="3950" b="1" dirty="0"/>
          </a:p>
        </p:txBody>
      </p:sp>
      <p:sp>
        <p:nvSpPr>
          <p:cNvPr id="3" name="Shape 1"/>
          <p:cNvSpPr/>
          <p:nvPr/>
        </p:nvSpPr>
        <p:spPr>
          <a:xfrm>
            <a:off x="7303770" y="1593175"/>
            <a:ext cx="22860" cy="4994553"/>
          </a:xfrm>
          <a:prstGeom prst="roundRect">
            <a:avLst>
              <a:gd name="adj" fmla="val 371736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6503491" y="1809274"/>
            <a:ext cx="606981" cy="22860"/>
          </a:xfrm>
          <a:prstGeom prst="roundRect">
            <a:avLst>
              <a:gd name="adj" fmla="val 371736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7087612" y="1593175"/>
            <a:ext cx="455176" cy="455176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3395" y="1631037"/>
            <a:ext cx="303490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3765352" y="1662708"/>
            <a:ext cx="2538293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Concept &amp; Research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08065" y="2100143"/>
            <a:ext cx="559558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research, accessibility audit, and AI model selection completed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9928" y="3023116"/>
            <a:ext cx="606981" cy="22860"/>
          </a:xfrm>
          <a:prstGeom prst="roundRect">
            <a:avLst>
              <a:gd name="adj" fmla="val 371736"/>
            </a:avLst>
          </a:prstGeom>
          <a:solidFill>
            <a:srgbClr val="4A2C85"/>
          </a:solidFill>
          <a:ln/>
        </p:spPr>
      </p:sp>
      <p:sp>
        <p:nvSpPr>
          <p:cNvPr id="10" name="Shape 8"/>
          <p:cNvSpPr/>
          <p:nvPr/>
        </p:nvSpPr>
        <p:spPr>
          <a:xfrm>
            <a:off x="7087612" y="2807018"/>
            <a:ext cx="455176" cy="455176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3395" y="2844879"/>
            <a:ext cx="303490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8326755" y="2876550"/>
            <a:ext cx="252912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Prototype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326755" y="3313986"/>
            <a:ext cx="559558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OCR integration, basic TTS/STT functionality, and responsive UI framework built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03491" y="4069437"/>
            <a:ext cx="606981" cy="22860"/>
          </a:xfrm>
          <a:prstGeom prst="roundRect">
            <a:avLst>
              <a:gd name="adj" fmla="val 371736"/>
            </a:avLst>
          </a:prstGeom>
          <a:solidFill>
            <a:srgbClr val="4A2C8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7612" y="3853339"/>
            <a:ext cx="455176" cy="455176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3395" y="3891201"/>
            <a:ext cx="303490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3774519" y="3922871"/>
            <a:ext cx="252912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Enhancement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08065" y="4360307"/>
            <a:ext cx="559558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 language recognition, gesture detection, and machine learning optimization implemented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9928" y="5115758"/>
            <a:ext cx="606981" cy="22860"/>
          </a:xfrm>
          <a:prstGeom prst="roundRect">
            <a:avLst>
              <a:gd name="adj" fmla="val 371736"/>
            </a:avLst>
          </a:prstGeom>
          <a:solidFill>
            <a:srgbClr val="4A2C8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7612" y="4899660"/>
            <a:ext cx="455176" cy="455176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3395" y="4937522"/>
            <a:ext cx="303490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8326755" y="4969193"/>
            <a:ext cx="2811661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&amp; Deployment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326755" y="5406628"/>
            <a:ext cx="559558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testing with accessibility community, performance optimization, and production launch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08065" y="6815257"/>
            <a:ext cx="13214271" cy="859512"/>
          </a:xfrm>
          <a:prstGeom prst="roundRect">
            <a:avLst>
              <a:gd name="adj" fmla="val 9887"/>
            </a:avLst>
          </a:prstGeom>
          <a:solidFill>
            <a:srgbClr val="1E0C41"/>
          </a:solidFill>
          <a:ln/>
        </p:spPr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52" y="7111960"/>
            <a:ext cx="252889" cy="202287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365528" y="7068026"/>
            <a:ext cx="1235452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Live Demo Ready:</a:t>
            </a:r>
            <a:r>
              <a:rPr lang="en-US" sz="15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Functional prototype showcasing core OCR, TTS, and gesture recognition capabilities available for testing.</a:t>
            </a:r>
            <a:endParaRPr lang="en-US" sz="15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E5F310-2BA0-90A5-AA7C-61C7AC0D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217" y="7693182"/>
            <a:ext cx="1902183" cy="50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C08B86-9BEB-F0BE-53C2-1C008002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217" y="7693182"/>
            <a:ext cx="1902183" cy="50296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29615" y="573286"/>
            <a:ext cx="5947291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&amp; Solutions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615" y="1745933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Hurdles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29615" y="2280166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Recognition Accuracy: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Implemented ensemble AI models with 95%+ precision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9615" y="3020020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Processing Latency: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Optimized algorithms for sub-200ms response times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9615" y="3759875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Device Compatibility: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Progressive web app ensuring cross-platform functionality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138" y="1771888"/>
            <a:ext cx="6331268" cy="4219694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29615" y="6460450"/>
            <a:ext cx="13171170" cy="1580436"/>
          </a:xfrm>
          <a:prstGeom prst="roundRect">
            <a:avLst>
              <a:gd name="adj" fmla="val 6943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5" y="6460450"/>
            <a:ext cx="91440" cy="158043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29533" y="6691789"/>
            <a:ext cx="310788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Mitigation Strategy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1029533" y="7142559"/>
            <a:ext cx="12639913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Continuous user feedback loops, fallback mechanisms for offline functionality, and extensive cross-browser testing ensure reliable performance across diverse use cases.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671</Words>
  <Application>Microsoft Office PowerPoint</Application>
  <PresentationFormat>Custom</PresentationFormat>
  <Paragraphs>103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</vt:lpstr>
      <vt:lpstr>Heebo Light</vt:lpstr>
      <vt:lpstr>Montserrat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Yugansh Joshi</cp:lastModifiedBy>
  <cp:revision>5</cp:revision>
  <dcterms:created xsi:type="dcterms:W3CDTF">2025-09-20T03:44:00Z</dcterms:created>
  <dcterms:modified xsi:type="dcterms:W3CDTF">2025-09-20T05:38:13Z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